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32" r:id="rId3"/>
    <p:sldId id="338" r:id="rId4"/>
    <p:sldId id="337" r:id="rId5"/>
    <p:sldId id="334" r:id="rId6"/>
    <p:sldId id="339" r:id="rId7"/>
    <p:sldId id="335" r:id="rId8"/>
    <p:sldId id="336" r:id="rId9"/>
    <p:sldId id="340" r:id="rId10"/>
    <p:sldId id="341" r:id="rId11"/>
    <p:sldId id="333" r:id="rId12"/>
  </p:sldIdLst>
  <p:sldSz cx="9144000" cy="6858000" type="screen4x3"/>
  <p:notesSz cx="6858000" cy="92964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1B2853"/>
    <a:srgbClr val="FF7C80"/>
    <a:srgbClr val="FF97B5"/>
    <a:srgbClr val="8B0029"/>
    <a:srgbClr val="0000FF"/>
    <a:srgbClr val="FF6600"/>
    <a:srgbClr val="00CC66"/>
    <a:srgbClr val="25C5CD"/>
    <a:srgbClr val="21B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996" autoAdjust="0"/>
  </p:normalViewPr>
  <p:slideViewPr>
    <p:cSldViewPr>
      <p:cViewPr varScale="1">
        <p:scale>
          <a:sx n="94" d="100"/>
          <a:sy n="94" d="100"/>
        </p:scale>
        <p:origin x="2298" y="72"/>
      </p:cViewPr>
      <p:guideLst>
        <p:guide orient="horz" pos="2160"/>
        <p:guide pos="2880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061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굴림" pitchFamily="50" charset="-127"/>
              </a:defRPr>
            </a:lvl1pPr>
          </a:lstStyle>
          <a:p>
            <a:pPr>
              <a:defRPr/>
            </a:pPr>
            <a:fld id="{B515EC32-B292-4980-9EE0-1082AADBE1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612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B3F2CF6E-A8A9-45C3-B95E-C8B2D0ED5E1D}" type="slidenum">
              <a:rPr lang="en-US" altLang="ko-KR">
                <a:latin typeface="굴림" pitchFamily="50" charset="-127"/>
              </a:rPr>
              <a:pPr eaLnBrk="1" hangingPunct="1"/>
              <a:t>1</a:t>
            </a:fld>
            <a:endParaRPr lang="en-US" altLang="ko-KR" dirty="0">
              <a:latin typeface="굴림" pitchFamily="50" charset="-127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99560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15EC32-B292-4980-9EE0-1082AADBE11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61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15EC32-B292-4980-9EE0-1082AADBE11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110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15EC32-B292-4980-9EE0-1082AADBE11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539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15EC32-B292-4980-9EE0-1082AADBE11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838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84" y="2103993"/>
            <a:ext cx="7772400" cy="1470025"/>
          </a:xfrm>
        </p:spPr>
        <p:txBody>
          <a:bodyPr/>
          <a:lstStyle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184" y="41260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485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917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47688"/>
            <a:ext cx="2057400" cy="557847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7688"/>
            <a:ext cx="6019800" cy="557847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59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174"/>
            <a:ext cx="8229600" cy="720725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745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53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60840" y="6393782"/>
            <a:ext cx="936104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52C6E-976F-4C8A-9622-0424A92328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0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79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827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803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1827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803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604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979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802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67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5620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1825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37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850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889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5864"/>
            <a:ext cx="8229600" cy="50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-416" y="6400800"/>
            <a:ext cx="9144000" cy="0"/>
          </a:xfrm>
          <a:prstGeom prst="line">
            <a:avLst/>
          </a:prstGeom>
          <a:noFill/>
          <a:ln w="1908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-416" y="-10653"/>
            <a:ext cx="9144000" cy="199293"/>
          </a:xfrm>
          <a:prstGeom prst="rect">
            <a:avLst/>
          </a:prstGeom>
          <a:solidFill>
            <a:srgbClr val="8B002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03532" y="6425702"/>
            <a:ext cx="936104" cy="416696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8B002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6F1DA6-4833-4D04-BD93-7D3814FBF8E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□"/>
        <a:defRPr kumimoji="1"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03948" y="6463104"/>
            <a:ext cx="936104" cy="4166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/>
            <a:fld id="{DFDA31C3-9F50-4F41-AFA3-CA8B35256C7F}" type="slidenum">
              <a:rPr lang="en-US" altLang="ko-KR">
                <a:latin typeface="Calibri" pitchFamily="34" charset="0"/>
              </a:rPr>
              <a:pPr eaLnBrk="1" hangingPunct="1"/>
              <a:t>1</a:t>
            </a:fld>
            <a:endParaRPr lang="en-US" altLang="ko-KR" dirty="0">
              <a:latin typeface="Calibri" pitchFamily="34" charset="0"/>
            </a:endParaRPr>
          </a:p>
        </p:txBody>
      </p:sp>
      <p:sp>
        <p:nvSpPr>
          <p:cNvPr id="2051" name="Title 4"/>
          <p:cNvSpPr>
            <a:spLocks noGrp="1"/>
          </p:cNvSpPr>
          <p:nvPr>
            <p:ph type="ctrTitle"/>
          </p:nvPr>
        </p:nvSpPr>
        <p:spPr>
          <a:xfrm>
            <a:off x="0" y="1456224"/>
            <a:ext cx="9144000" cy="1470025"/>
          </a:xfrm>
        </p:spPr>
        <p:txBody>
          <a:bodyPr>
            <a:noAutofit/>
          </a:bodyPr>
          <a:lstStyle/>
          <a:p>
            <a:pPr algn="ctr" eaLnBrk="1" hangingPunct="1">
              <a:buClrTx/>
              <a:buFontTx/>
              <a:buNone/>
            </a:pPr>
            <a:r>
              <a:rPr lang="en-US" altLang="ko-KR" sz="4400" b="1" dirty="0">
                <a:solidFill>
                  <a:srgbClr val="1B2853"/>
                </a:solidFill>
                <a:latin typeface="Calibri" charset="0"/>
                <a:ea typeface="Calibri" charset="0"/>
                <a:cs typeface="Calibri" charset="0"/>
              </a:rPr>
              <a:t>2019120059 Park </a:t>
            </a:r>
            <a:r>
              <a:rPr lang="en-US" altLang="ko-KR" sz="4400" b="1" dirty="0" err="1">
                <a:solidFill>
                  <a:srgbClr val="1B2853"/>
                </a:solidFill>
                <a:latin typeface="Calibri" charset="0"/>
                <a:ea typeface="Calibri" charset="0"/>
                <a:cs typeface="Calibri" charset="0"/>
              </a:rPr>
              <a:t>Jintae</a:t>
            </a:r>
            <a:endParaRPr lang="en-US" altLang="ko-KR" sz="4400" b="1" dirty="0">
              <a:solidFill>
                <a:srgbClr val="1B285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52" name="Subtitle 5"/>
          <p:cNvSpPr>
            <a:spLocks noGrp="1"/>
          </p:cNvSpPr>
          <p:nvPr>
            <p:ph type="subTitle" idx="1"/>
          </p:nvPr>
        </p:nvSpPr>
        <p:spPr>
          <a:xfrm>
            <a:off x="0" y="4077072"/>
            <a:ext cx="9144000" cy="1296144"/>
          </a:xfrm>
        </p:spPr>
        <p:txBody>
          <a:bodyPr/>
          <a:lstStyle/>
          <a:p>
            <a:pPr eaLnBrk="1" hangingPunct="1"/>
            <a:r>
              <a:rPr lang="en-US" altLang="ko-KR" dirty="0">
                <a:solidFill>
                  <a:srgbClr val="002060"/>
                </a:solidFill>
              </a:rPr>
              <a:t>DATA403(00) Student Presentation</a:t>
            </a:r>
          </a:p>
          <a:p>
            <a:pPr eaLnBrk="1" hangingPunct="1"/>
            <a:r>
              <a:rPr lang="en-US" altLang="ko-KR" dirty="0">
                <a:solidFill>
                  <a:srgbClr val="002060"/>
                </a:solidFill>
              </a:rPr>
              <a:t>(Reinforcement Learning)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05A5-ACC1-1BF3-0467-C8387C2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4000" dirty="0" err="1"/>
              <a:t>HalfCheetah</a:t>
            </a:r>
            <a:r>
              <a:rPr lang="en-US" altLang="ko-KR" dirty="0"/>
              <a:t> Result</a:t>
            </a:r>
            <a:endParaRPr lang="ko-KR" altLang="en-US" dirty="0"/>
          </a:p>
        </p:txBody>
      </p:sp>
      <p:pic>
        <p:nvPicPr>
          <p:cNvPr id="6" name="그림 5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736638AA-53DB-D594-4856-92320D4E543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4572000" cy="4356000"/>
          </a:xfrm>
          <a:prstGeom prst="rect">
            <a:avLst/>
          </a:prstGeom>
        </p:spPr>
      </p:pic>
      <p:pic>
        <p:nvPicPr>
          <p:cNvPr id="7" name="Cheetah_Video">
            <a:hlinkClick r:id="" action="ppaction://media"/>
            <a:extLst>
              <a:ext uri="{FF2B5EF4-FFF2-40B4-BE49-F238E27FC236}">
                <a16:creationId xmlns:a16="http://schemas.microsoft.com/office/drawing/2014/main" id="{D62170A3-57EB-53FA-0510-478B48CAC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7788" y="1556792"/>
            <a:ext cx="4352400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02ACD-CA8F-3F9E-21E1-4DEBE315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Thanks!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9DB26-BBD8-6CC7-CE28-8C21A800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75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A70EB-7A7B-FAD5-FD31-9D864D27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7AFF7-FF7C-E969-C1F6-01CBB95D2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Selected Algorithm</a:t>
            </a:r>
          </a:p>
          <a:p>
            <a:pPr marL="0" indent="0">
              <a:buNone/>
            </a:pPr>
            <a:r>
              <a:rPr lang="en-US" altLang="ko-KR" dirty="0"/>
              <a:t>	- TD3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Selected</a:t>
            </a:r>
            <a:r>
              <a:rPr lang="ko-KR" altLang="en-US" dirty="0"/>
              <a:t> </a:t>
            </a:r>
            <a:r>
              <a:rPr lang="en-US" altLang="ko-KR" dirty="0"/>
              <a:t>environments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Mujoco</a:t>
            </a:r>
            <a:r>
              <a:rPr lang="en-US" altLang="ko-KR" dirty="0"/>
              <a:t> Walker2D-V4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Mujoco</a:t>
            </a:r>
            <a:r>
              <a:rPr lang="en-US" altLang="ko-KR" dirty="0"/>
              <a:t> Hopper-V4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Mujoco</a:t>
            </a:r>
            <a:r>
              <a:rPr lang="en-US" altLang="ko-KR" dirty="0"/>
              <a:t> HalfCheetah-V4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Results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605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4377-7A48-597A-0B38-E515F4C7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Background of selecting TD3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33D98-24D5-E3FE-E08E-39DE26A0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3762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The idea of DDPG was really impressive! 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“ Taking deterministic action in continuous environment”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Looked similar with our daily life actions.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So, Tried to solve </a:t>
            </a:r>
            <a:r>
              <a:rPr lang="en-US" altLang="ko-KR" sz="2000" dirty="0" err="1">
                <a:solidFill>
                  <a:srgbClr val="1B2853"/>
                </a:solidFill>
              </a:rPr>
              <a:t>Mujoco</a:t>
            </a:r>
            <a:r>
              <a:rPr lang="en-US" altLang="ko-KR" sz="2000" dirty="0">
                <a:solidFill>
                  <a:srgbClr val="1B2853"/>
                </a:solidFill>
              </a:rPr>
              <a:t> Environments with DDPG Algorithm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DE44A2-F7AB-DD0F-38CB-57F599FD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829961"/>
            <a:ext cx="2081948" cy="2092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64A7A1-4ACD-C921-34F1-7A26F902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807235"/>
            <a:ext cx="2081948" cy="2143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0DC51-9979-4C67-3B2B-CD3B6C99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866381"/>
            <a:ext cx="2362217" cy="20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8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4377-7A48-597A-0B38-E515F4C7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Background of selecting TD3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33D98-24D5-E3FE-E08E-39DE26A0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8083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At first, Tried to solve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[Walker2D, Ant, Hopper] with “DDPG” Algorithm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Lots of Trial &amp; Error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(Hyperparameter Tuning, PER, Deeper Network …)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But Poor &amp; Unstable performance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A0CCAE-10B9-D27D-F201-C4567FEA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33057"/>
            <a:ext cx="3960440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ad_Walker_Video">
            <a:hlinkClick r:id="" action="ppaction://media"/>
            <a:extLst>
              <a:ext uri="{FF2B5EF4-FFF2-40B4-BE49-F238E27FC236}">
                <a16:creationId xmlns:a16="http://schemas.microsoft.com/office/drawing/2014/main" id="{EDBA4A5B-4FDC-C691-F72A-3189CAE87CE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2175" y="3887507"/>
            <a:ext cx="44532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4377-7A48-597A-0B38-E515F4C7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TD3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33D98-24D5-E3FE-E08E-39DE26A0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9654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After lots of trial &amp; error found that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TD3 Algorithm has much more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</a:rPr>
              <a:t>“stable” and “Good” Performance.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1B2853"/>
                </a:solidFill>
              </a:rPr>
              <a:t>Twin</a:t>
            </a:r>
            <a:r>
              <a:rPr lang="en-US" altLang="ko-KR" sz="2000" dirty="0">
                <a:solidFill>
                  <a:srgbClr val="1B2853"/>
                </a:solidFill>
              </a:rPr>
              <a:t> </a:t>
            </a:r>
            <a:r>
              <a:rPr lang="en-US" altLang="ko-KR" sz="2000" b="1" dirty="0">
                <a:solidFill>
                  <a:srgbClr val="1B2853"/>
                </a:solidFill>
              </a:rPr>
              <a:t>Delayed</a:t>
            </a:r>
            <a:r>
              <a:rPr lang="en-US" altLang="ko-KR" sz="2000" dirty="0">
                <a:solidFill>
                  <a:srgbClr val="1B2853"/>
                </a:solidFill>
              </a:rPr>
              <a:t> Deep Deterministic Gradient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1B2853"/>
                </a:solidFill>
              </a:rPr>
              <a:t>Twin Learning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1B2853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rgbClr val="1B2853"/>
                </a:solidFill>
                <a:sym typeface="Wingdings" panose="05000000000000000000" pitchFamily="2" charset="2"/>
              </a:rPr>
              <a:t>Double Q-Learning</a:t>
            </a:r>
            <a:r>
              <a:rPr lang="en-US" altLang="ko-KR" sz="2000" dirty="0">
                <a:solidFill>
                  <a:srgbClr val="1B2853"/>
                </a:solidFill>
                <a:sym typeface="Wingdings" panose="05000000000000000000" pitchFamily="2" charset="2"/>
              </a:rPr>
              <a:t> addresses the maximization bias</a:t>
            </a:r>
            <a:endParaRPr lang="en-US" altLang="ko-KR" sz="2000" dirty="0">
              <a:solidFill>
                <a:srgbClr val="1B2853"/>
              </a:solidFill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1B2853"/>
                </a:solidFill>
              </a:rPr>
              <a:t>Delayed Learning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rgbClr val="1B2853"/>
                </a:solidFill>
                <a:sym typeface="Wingdings" panose="05000000000000000000" pitchFamily="2" charset="2"/>
              </a:rPr>
              <a:t>Actor less frequently updated than Critic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sz="2000" dirty="0">
              <a:solidFill>
                <a:srgbClr val="1B2853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1B2853"/>
                </a:solidFill>
                <a:sym typeface="Wingdings" panose="05000000000000000000" pitchFamily="2" charset="2"/>
              </a:rPr>
              <a:t>Much more Stable Learning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1B28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8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4377-7A48-597A-0B38-E515F4C7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725"/>
          </a:xfrm>
        </p:spPr>
        <p:txBody>
          <a:bodyPr/>
          <a:lstStyle/>
          <a:p>
            <a:r>
              <a:rPr lang="en-US" altLang="ko-KR" dirty="0"/>
              <a:t>1. TD3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33D98-24D5-E3FE-E08E-39DE26A0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230" y="476672"/>
            <a:ext cx="4613218" cy="39584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</a:rPr>
              <a:t>Compared to In-Class-Lab Code’s Hyperparameter</a:t>
            </a:r>
          </a:p>
          <a:p>
            <a:pPr marL="0" indent="0">
              <a:buNone/>
            </a:pPr>
            <a:endParaRPr lang="en-US" altLang="ko-KR" sz="1500" dirty="0">
              <a:solidFill>
                <a:srgbClr val="1B2853"/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</a:rPr>
              <a:t>- </a:t>
            </a:r>
            <a:r>
              <a:rPr lang="en-US" altLang="ko-KR" sz="1500" dirty="0">
                <a:solidFill>
                  <a:srgbClr val="1B2853"/>
                </a:solidFill>
                <a:highlight>
                  <a:srgbClr val="FFCC66"/>
                </a:highlight>
              </a:rPr>
              <a:t>Increased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</a:rPr>
              <a:t>Buffer Size to 1e6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1500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Increased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Batch size to 256</a:t>
            </a:r>
            <a:endParaRPr lang="en-US" altLang="ko-KR" sz="1500" b="1" dirty="0">
              <a:solidFill>
                <a:srgbClr val="1B2853"/>
              </a:solidFill>
              <a:highlight>
                <a:srgbClr val="FFCC66"/>
              </a:highlight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Consider sufficient experiences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sz="1500" dirty="0">
              <a:solidFill>
                <a:srgbClr val="1B2853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Learning rate 0.0004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  (It was most stable)</a:t>
            </a:r>
          </a:p>
          <a:p>
            <a:pPr marL="0" indent="0">
              <a:buNone/>
            </a:pPr>
            <a:endParaRPr lang="en-US" altLang="ko-KR" sz="1500" dirty="0">
              <a:solidFill>
                <a:srgbClr val="1B2853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1500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Increased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Sigma</a:t>
            </a:r>
            <a:r>
              <a:rPr lang="en-US" altLang="ko-KR" sz="1500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 (Noise Parameter) to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0.1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  (More Exploration) and 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1B2853"/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500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aligned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 theta and dt</a:t>
            </a:r>
            <a:r>
              <a:rPr lang="en-US" altLang="ko-KR" sz="1500" b="1" dirty="0">
                <a:solidFill>
                  <a:srgbClr val="1B2853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with Sigma</a:t>
            </a:r>
            <a:r>
              <a:rPr lang="en-US" altLang="ko-KR" sz="1500" b="1" dirty="0">
                <a:solidFill>
                  <a:srgbClr val="1B2853"/>
                </a:solidFill>
                <a:sym typeface="Wingdings" panose="05000000000000000000" pitchFamily="2" charset="2"/>
              </a:rPr>
              <a:t> (</a:t>
            </a: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Sufficient</a:t>
            </a:r>
            <a:r>
              <a:rPr lang="en-US" altLang="ko-KR" sz="1500" b="1" dirty="0">
                <a:solidFill>
                  <a:srgbClr val="1B2853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Exploration)</a:t>
            </a:r>
          </a:p>
          <a:p>
            <a:pPr marL="0" indent="0">
              <a:buNone/>
            </a:pPr>
            <a:endParaRPr lang="en-US" altLang="ko-KR" sz="1500" dirty="0">
              <a:solidFill>
                <a:srgbClr val="1B2853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1500" b="1" dirty="0">
                <a:solidFill>
                  <a:srgbClr val="1B2853"/>
                </a:solidFill>
                <a:highlight>
                  <a:srgbClr val="FFCC66"/>
                </a:highlight>
                <a:sym typeface="Wingdings" panose="05000000000000000000" pitchFamily="2" charset="2"/>
              </a:rPr>
              <a:t>Policy update delay to 2</a:t>
            </a:r>
            <a:r>
              <a:rPr lang="en-US" altLang="ko-KR" sz="1500" dirty="0">
                <a:solidFill>
                  <a:srgbClr val="1B2853"/>
                </a:solidFill>
                <a:sym typeface="Wingdings" panose="05000000000000000000" pitchFamily="2" charset="2"/>
              </a:rPr>
              <a:t> (Delayed Learning of Actor)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44110F-0BFC-97F5-497E-6500C8D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32046"/>
            <a:ext cx="3415674" cy="3333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362A6-7059-89F5-F27F-651FB501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81128"/>
            <a:ext cx="3960440" cy="1811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F5AEB0-29DD-D4E8-E609-B809C54E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16" y="4590809"/>
            <a:ext cx="3960440" cy="1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A0C33-79DB-5EB5-1458-D61CB485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 Selected Environments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99F31-9740-FA61-CAAE-8E3A9628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2818656" cy="1512168"/>
          </a:xfrm>
        </p:spPr>
        <p:txBody>
          <a:bodyPr/>
          <a:lstStyle/>
          <a:p>
            <a:r>
              <a:rPr lang="en-US" altLang="ko-KR" sz="2000" dirty="0">
                <a:solidFill>
                  <a:srgbClr val="1B2853"/>
                </a:solidFill>
              </a:rPr>
              <a:t>Environments (Lv.2)</a:t>
            </a:r>
          </a:p>
          <a:p>
            <a:pPr lvl="1"/>
            <a:r>
              <a:rPr lang="en-US" altLang="ko-KR" sz="2000" dirty="0">
                <a:solidFill>
                  <a:srgbClr val="1B2853"/>
                </a:solidFill>
              </a:rPr>
              <a:t>Walker2d</a:t>
            </a:r>
          </a:p>
          <a:p>
            <a:pPr lvl="1"/>
            <a:r>
              <a:rPr lang="en-US" altLang="ko-KR" sz="2000" dirty="0">
                <a:solidFill>
                  <a:srgbClr val="1B2853"/>
                </a:solidFill>
              </a:rPr>
              <a:t>Hopper</a:t>
            </a:r>
          </a:p>
          <a:p>
            <a:pPr lvl="1"/>
            <a:r>
              <a:rPr lang="en-US" altLang="ko-KR" sz="2000" dirty="0" err="1"/>
              <a:t>HalfCheetah</a:t>
            </a:r>
            <a:endParaRPr lang="en-US" altLang="ko-KR" sz="2000" dirty="0">
              <a:solidFill>
                <a:srgbClr val="1B2853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95B600-B75C-4133-D712-48735F403ECF}"/>
              </a:ext>
            </a:extLst>
          </p:cNvPr>
          <p:cNvSpPr txBox="1">
            <a:spLocks/>
          </p:cNvSpPr>
          <p:nvPr/>
        </p:nvSpPr>
        <p:spPr bwMode="auto">
          <a:xfrm>
            <a:off x="251520" y="2636912"/>
            <a:ext cx="86868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itchFamily="18" charset="0"/>
              <a:buChar char="□"/>
              <a:defRPr kumimoji="1"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r>
              <a:rPr lang="en-US" altLang="ko-KR" sz="1800" kern="0" dirty="0">
                <a:solidFill>
                  <a:srgbClr val="1B2853"/>
                </a:solidFill>
              </a:rPr>
              <a:t>Solved Environments with same TD3 Algorithm.</a:t>
            </a:r>
          </a:p>
          <a:p>
            <a:pPr marL="0" indent="0" latinLnBrk="0">
              <a:buNone/>
            </a:pPr>
            <a:r>
              <a:rPr lang="en-US" altLang="ko-KR" sz="1800" kern="0" dirty="0">
                <a:solidFill>
                  <a:srgbClr val="1B2853"/>
                </a:solidFill>
              </a:rPr>
              <a:t>Only Difference</a:t>
            </a:r>
          </a:p>
          <a:p>
            <a:pPr latinLnBrk="0">
              <a:buFontTx/>
              <a:buChar char="-"/>
            </a:pPr>
            <a:r>
              <a:rPr lang="en-US" altLang="ko-KR" sz="1800" b="1" kern="0" dirty="0">
                <a:solidFill>
                  <a:srgbClr val="1B2853"/>
                </a:solidFill>
              </a:rPr>
              <a:t>Hidden Layer Size</a:t>
            </a:r>
            <a:r>
              <a:rPr lang="en-US" altLang="ko-KR" sz="1800" kern="0" dirty="0">
                <a:solidFill>
                  <a:srgbClr val="1B2853"/>
                </a:solidFill>
              </a:rPr>
              <a:t> (Walker2D,</a:t>
            </a:r>
            <a:r>
              <a:rPr lang="en-US" altLang="ko-KR" sz="1800" dirty="0"/>
              <a:t> </a:t>
            </a:r>
            <a:r>
              <a:rPr lang="en-US" altLang="ko-KR" sz="1800" dirty="0" err="1"/>
              <a:t>HalfCheetah</a:t>
            </a:r>
            <a:r>
              <a:rPr lang="en-US" altLang="ko-KR" sz="1800" kern="0" dirty="0">
                <a:solidFill>
                  <a:srgbClr val="1B2853"/>
                </a:solidFill>
              </a:rPr>
              <a:t>  more complex than Hopper)</a:t>
            </a:r>
          </a:p>
          <a:p>
            <a:pPr marL="0" indent="0" latinLnBrk="0">
              <a:buNone/>
            </a:pPr>
            <a:r>
              <a:rPr lang="en-US" altLang="ko-KR" sz="1800" kern="0" dirty="0">
                <a:solidFill>
                  <a:srgbClr val="1B2853"/>
                </a:solidFill>
              </a:rPr>
              <a:t>      </a:t>
            </a:r>
            <a:r>
              <a:rPr lang="en-US" altLang="ko-KR" sz="1800" kern="0" dirty="0">
                <a:solidFill>
                  <a:srgbClr val="1B2853"/>
                </a:solidFill>
                <a:sym typeface="Wingdings" panose="05000000000000000000" pitchFamily="2" charset="2"/>
              </a:rPr>
              <a:t> Bigger hidden layer size in Walker2D, </a:t>
            </a:r>
            <a:r>
              <a:rPr lang="en-US" altLang="ko-KR" sz="1800" dirty="0" err="1"/>
              <a:t>HalfCheetah</a:t>
            </a:r>
            <a:endParaRPr lang="en-US" altLang="ko-KR" sz="1800" kern="0" dirty="0">
              <a:solidFill>
                <a:srgbClr val="1B2853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</a:pPr>
            <a:r>
              <a:rPr lang="en-US" altLang="ko-KR" sz="1800" kern="0" dirty="0">
                <a:solidFill>
                  <a:srgbClr val="1B2853"/>
                </a:solidFill>
                <a:sym typeface="Wingdings" panose="05000000000000000000" pitchFamily="2" charset="2"/>
              </a:rPr>
              <a:t>-    </a:t>
            </a:r>
            <a:r>
              <a:rPr lang="en-US" altLang="ko-KR" sz="1800" b="1" kern="0" dirty="0">
                <a:solidFill>
                  <a:srgbClr val="1B2853"/>
                </a:solidFill>
              </a:rPr>
              <a:t>Noise Size</a:t>
            </a:r>
            <a:r>
              <a:rPr lang="en-US" altLang="ko-KR" sz="1800" kern="0" dirty="0">
                <a:solidFill>
                  <a:srgbClr val="1B2853"/>
                </a:solidFill>
              </a:rPr>
              <a:t> (More dynamic movement in Walker2D)</a:t>
            </a:r>
          </a:p>
          <a:p>
            <a:pPr marL="0" indent="0" latinLnBrk="0">
              <a:buNone/>
            </a:pPr>
            <a:r>
              <a:rPr lang="en-US" altLang="ko-KR" sz="1800" kern="0" dirty="0">
                <a:solidFill>
                  <a:srgbClr val="1B2853"/>
                </a:solidFill>
              </a:rPr>
              <a:t>      </a:t>
            </a:r>
            <a:r>
              <a:rPr lang="en-US" altLang="ko-KR" sz="1800" kern="0" dirty="0">
                <a:solidFill>
                  <a:srgbClr val="1B2853"/>
                </a:solidFill>
                <a:sym typeface="Wingdings" panose="05000000000000000000" pitchFamily="2" charset="2"/>
              </a:rPr>
              <a:t> Larger Noise in Walker2D</a:t>
            </a:r>
            <a:endParaRPr lang="en-US" altLang="ko-KR" sz="1800" kern="0" dirty="0">
              <a:solidFill>
                <a:srgbClr val="1B285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A19A2-FCCD-1C27-42D4-F8F2BDC2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5078451"/>
            <a:ext cx="2876571" cy="447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02B18-4391-30A0-B8CE-A3FE8962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5078451"/>
            <a:ext cx="2823115" cy="447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FFDCA-340C-736D-773F-D5102210C86A}"/>
              </a:ext>
            </a:extLst>
          </p:cNvPr>
          <p:cNvSpPr txBox="1"/>
          <p:nvPr/>
        </p:nvSpPr>
        <p:spPr>
          <a:xfrm>
            <a:off x="323528" y="4685001"/>
            <a:ext cx="936104" cy="400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Walker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C5513-0C82-01F8-6043-3D15F2C7BAAA}"/>
              </a:ext>
            </a:extLst>
          </p:cNvPr>
          <p:cNvSpPr txBox="1"/>
          <p:nvPr/>
        </p:nvSpPr>
        <p:spPr>
          <a:xfrm>
            <a:off x="4604440" y="4619363"/>
            <a:ext cx="995554" cy="3147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Hopper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A6949D-8F1B-137B-AE09-5CB5F087D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5" y="5604870"/>
            <a:ext cx="1438286" cy="695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73465-09D6-54A0-ACF4-F415F26D5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670504"/>
            <a:ext cx="1457336" cy="5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05A5-ACC1-1BF3-0467-C8387C2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 Walker2D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F5A26-B0F9-D0AA-4954-336BD8EB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880320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1B2853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401C86-AF65-E4EF-35F8-2B6EF97AE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489902"/>
            <a:ext cx="4572000" cy="4387369"/>
          </a:xfrm>
          <a:prstGeom prst="rect">
            <a:avLst/>
          </a:prstGeom>
        </p:spPr>
      </p:pic>
      <p:pic>
        <p:nvPicPr>
          <p:cNvPr id="11" name="Walker_Video">
            <a:hlinkClick r:id="" action="ppaction://media"/>
            <a:extLst>
              <a:ext uri="{FF2B5EF4-FFF2-40B4-BE49-F238E27FC236}">
                <a16:creationId xmlns:a16="http://schemas.microsoft.com/office/drawing/2014/main" id="{2958F3EA-15C3-5C04-6074-3B1C5FB1B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4096" y="1407056"/>
            <a:ext cx="4352400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05A5-ACC1-1BF3-0467-C8387C2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Hopper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F5A26-B0F9-D0AA-4954-336BD8EB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880320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endParaRPr lang="en-US" altLang="ko-KR" dirty="0">
              <a:solidFill>
                <a:srgbClr val="1B2853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1B285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8D8927-6624-9C1F-131E-E26A5E93B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1" y="1482288"/>
            <a:ext cx="4569321" cy="4424824"/>
          </a:xfrm>
          <a:prstGeom prst="rect">
            <a:avLst/>
          </a:prstGeom>
        </p:spPr>
      </p:pic>
      <p:pic>
        <p:nvPicPr>
          <p:cNvPr id="10" name="Hopper_Video">
            <a:hlinkClick r:id="" action="ppaction://media"/>
            <a:extLst>
              <a:ext uri="{FF2B5EF4-FFF2-40B4-BE49-F238E27FC236}">
                <a16:creationId xmlns:a16="http://schemas.microsoft.com/office/drawing/2014/main" id="{18334CD1-3208-D76C-9C65-5597A98D5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7793" y="1545187"/>
            <a:ext cx="4352400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 디자인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square" rtlCol="0">
        <a:noAutofit/>
      </a:bodyPr>
      <a:lstStyle>
        <a:defPPr algn="l">
          <a:defRPr sz="24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108352</TotalTime>
  <Words>329</Words>
  <Application>Microsoft Office PowerPoint</Application>
  <PresentationFormat>화면 슬라이드 쇼(4:3)</PresentationFormat>
  <Paragraphs>88</Paragraphs>
  <Slides>11</Slides>
  <Notes>5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굴림</vt:lpstr>
      <vt:lpstr>Calibri</vt:lpstr>
      <vt:lpstr>Times New Roman</vt:lpstr>
      <vt:lpstr>Wingdings</vt:lpstr>
      <vt:lpstr>기본 디자인</vt:lpstr>
      <vt:lpstr>2019120059 Park Jintae</vt:lpstr>
      <vt:lpstr>Contents</vt:lpstr>
      <vt:lpstr>1. Background of selecting TD3</vt:lpstr>
      <vt:lpstr>1. Background of selecting TD3</vt:lpstr>
      <vt:lpstr>1. TD3</vt:lpstr>
      <vt:lpstr>1. TD3</vt:lpstr>
      <vt:lpstr>2.  Selected Environments</vt:lpstr>
      <vt:lpstr>3.  Walker2D Result</vt:lpstr>
      <vt:lpstr>3. Hopper Result</vt:lpstr>
      <vt:lpstr>3. HalfCheetah Result</vt:lpstr>
      <vt:lpstr>Thanks!</vt:lpstr>
    </vt:vector>
  </TitlesOfParts>
  <Company>ncsu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NCSU Template</dc:title>
  <dc:creator>Kyunghan Lee</dc:creator>
  <cp:lastModifiedBy>박진태[ 학부재학 / 경영학과 ]</cp:lastModifiedBy>
  <cp:revision>4680</cp:revision>
  <dcterms:created xsi:type="dcterms:W3CDTF">2007-10-16T17:39:37Z</dcterms:created>
  <dcterms:modified xsi:type="dcterms:W3CDTF">2024-06-11T12:50:20Z</dcterms:modified>
</cp:coreProperties>
</file>